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26"/>
    <p:restoredTop sz="94507"/>
  </p:normalViewPr>
  <p:slideViewPr>
    <p:cSldViewPr snapToGrid="0">
      <p:cViewPr varScale="1">
        <p:scale>
          <a:sx n="77" d="100"/>
          <a:sy n="77" d="100"/>
        </p:scale>
        <p:origin x="20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C777F-9D1F-1847-86B9-75BDC1539F4E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05690-E0B6-3C42-8410-CC1EB3E7B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2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D845EFB-E716-E2D9-05DE-034807170DB2}"/>
              </a:ext>
            </a:extLst>
          </p:cNvPr>
          <p:cNvSpPr/>
          <p:nvPr userDrawn="1"/>
        </p:nvSpPr>
        <p:spPr>
          <a:xfrm>
            <a:off x="1104900" y="933416"/>
            <a:ext cx="9982200" cy="49911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88CAB-EF74-1A94-EAC6-C1833E4A4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2DB6E-98CA-A682-5CDE-B54AA5719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219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28F8-6EAF-C9DE-39ED-4DCD3769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96C1E9-9E07-2515-0CBE-1F92526D82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16531" y="2056946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88C7890-6606-1E9F-F85C-17164BC52616}"/>
              </a:ext>
            </a:extLst>
          </p:cNvPr>
          <p:cNvSpPr/>
          <p:nvPr userDrawn="1"/>
        </p:nvSpPr>
        <p:spPr>
          <a:xfrm>
            <a:off x="704850" y="1772932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FC5F710-E477-D45C-5585-94C134585F1A}"/>
              </a:ext>
            </a:extLst>
          </p:cNvPr>
          <p:cNvSpPr/>
          <p:nvPr userDrawn="1"/>
        </p:nvSpPr>
        <p:spPr>
          <a:xfrm>
            <a:off x="6096000" y="4432766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40659ED-A907-677A-6F4B-98D734253FC5}"/>
              </a:ext>
            </a:extLst>
          </p:cNvPr>
          <p:cNvSpPr/>
          <p:nvPr userDrawn="1"/>
        </p:nvSpPr>
        <p:spPr>
          <a:xfrm>
            <a:off x="685800" y="2652155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FA704F2-4240-118E-C919-C3203D1B1C07}"/>
              </a:ext>
            </a:extLst>
          </p:cNvPr>
          <p:cNvSpPr/>
          <p:nvPr userDrawn="1"/>
        </p:nvSpPr>
        <p:spPr>
          <a:xfrm>
            <a:off x="683985" y="4427563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9DF65A3-4D8E-30E6-8D5B-646544FFDE78}"/>
              </a:ext>
            </a:extLst>
          </p:cNvPr>
          <p:cNvSpPr/>
          <p:nvPr userDrawn="1"/>
        </p:nvSpPr>
        <p:spPr>
          <a:xfrm>
            <a:off x="6096000" y="2652155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9A44D77-5F46-56FE-45C7-4BB280535B3A}"/>
              </a:ext>
            </a:extLst>
          </p:cNvPr>
          <p:cNvSpPr/>
          <p:nvPr userDrawn="1"/>
        </p:nvSpPr>
        <p:spPr>
          <a:xfrm>
            <a:off x="6096000" y="1769072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31E4F38-5A1D-879C-8ED3-7E375701DFAA}"/>
              </a:ext>
            </a:extLst>
          </p:cNvPr>
          <p:cNvSpPr/>
          <p:nvPr userDrawn="1"/>
        </p:nvSpPr>
        <p:spPr>
          <a:xfrm>
            <a:off x="685800" y="3539859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B12361B-5505-7F32-9532-43605C8A4CB8}"/>
              </a:ext>
            </a:extLst>
          </p:cNvPr>
          <p:cNvSpPr/>
          <p:nvPr userDrawn="1"/>
        </p:nvSpPr>
        <p:spPr>
          <a:xfrm>
            <a:off x="6096000" y="3538200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D3EE4B9D-8976-2C19-A8A0-B5CD2D9E94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7113" y="2888701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E2DE0664-E982-D48E-FC54-7F48F1094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17554" y="4658657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656DAD9E-DB09-034A-9D33-52CF8BCE45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17555" y="3723128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9B432DBB-5EDE-4CC0-4C82-488451DB6C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77313" y="2849108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EF6F972E-71F1-FA6D-F192-E136655FCF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77314" y="1973273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9" name="Text Placeholder 10">
            <a:extLst>
              <a:ext uri="{FF2B5EF4-FFF2-40B4-BE49-F238E27FC236}">
                <a16:creationId xmlns:a16="http://schemas.microsoft.com/office/drawing/2014/main" id="{152A8079-528C-5C16-B3B2-B1778BCFE8B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735002" y="3760199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8728C42C-D51D-CEC2-118E-A579B21BD9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16530" y="4658656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8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28F8-6EAF-C9DE-39ED-4DCD3769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96C1E9-9E07-2515-0CBE-1F92526D82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16531" y="2056946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88C7890-6606-1E9F-F85C-17164BC52616}"/>
              </a:ext>
            </a:extLst>
          </p:cNvPr>
          <p:cNvSpPr/>
          <p:nvPr userDrawn="1"/>
        </p:nvSpPr>
        <p:spPr>
          <a:xfrm>
            <a:off x="704850" y="1772932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40659ED-A907-677A-6F4B-98D734253FC5}"/>
              </a:ext>
            </a:extLst>
          </p:cNvPr>
          <p:cNvSpPr/>
          <p:nvPr userDrawn="1"/>
        </p:nvSpPr>
        <p:spPr>
          <a:xfrm>
            <a:off x="685800" y="2652155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FA704F2-4240-118E-C919-C3203D1B1C07}"/>
              </a:ext>
            </a:extLst>
          </p:cNvPr>
          <p:cNvSpPr/>
          <p:nvPr userDrawn="1"/>
        </p:nvSpPr>
        <p:spPr>
          <a:xfrm>
            <a:off x="683985" y="4427563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9DF65A3-4D8E-30E6-8D5B-646544FFDE78}"/>
              </a:ext>
            </a:extLst>
          </p:cNvPr>
          <p:cNvSpPr/>
          <p:nvPr userDrawn="1"/>
        </p:nvSpPr>
        <p:spPr>
          <a:xfrm>
            <a:off x="6096000" y="2652155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9A44D77-5F46-56FE-45C7-4BB280535B3A}"/>
              </a:ext>
            </a:extLst>
          </p:cNvPr>
          <p:cNvSpPr/>
          <p:nvPr userDrawn="1"/>
        </p:nvSpPr>
        <p:spPr>
          <a:xfrm>
            <a:off x="6096000" y="1769072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31E4F38-5A1D-879C-8ED3-7E375701DFAA}"/>
              </a:ext>
            </a:extLst>
          </p:cNvPr>
          <p:cNvSpPr/>
          <p:nvPr userDrawn="1"/>
        </p:nvSpPr>
        <p:spPr>
          <a:xfrm>
            <a:off x="685800" y="3539859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B12361B-5505-7F32-9532-43605C8A4CB8}"/>
              </a:ext>
            </a:extLst>
          </p:cNvPr>
          <p:cNvSpPr/>
          <p:nvPr userDrawn="1"/>
        </p:nvSpPr>
        <p:spPr>
          <a:xfrm>
            <a:off x="6096000" y="3538200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D3EE4B9D-8976-2C19-A8A0-B5CD2D9E94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7113" y="2888701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656DAD9E-DB09-034A-9D33-52CF8BCE45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17555" y="3723128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9B432DBB-5EDE-4CC0-4C82-488451DB6C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77313" y="2849108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EF6F972E-71F1-FA6D-F192-E136655FCF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77314" y="1973273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9" name="Text Placeholder 10">
            <a:extLst>
              <a:ext uri="{FF2B5EF4-FFF2-40B4-BE49-F238E27FC236}">
                <a16:creationId xmlns:a16="http://schemas.microsoft.com/office/drawing/2014/main" id="{152A8079-528C-5C16-B3B2-B1778BCFE8B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735002" y="3760199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8728C42C-D51D-CEC2-118E-A579B21BD9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16530" y="4658656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28F8-6EAF-C9DE-39ED-4DCD3769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96C1E9-9E07-2515-0CBE-1F92526D82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53188" y="227665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88C7890-6606-1E9F-F85C-17164BC52616}"/>
              </a:ext>
            </a:extLst>
          </p:cNvPr>
          <p:cNvSpPr/>
          <p:nvPr userDrawn="1"/>
        </p:nvSpPr>
        <p:spPr>
          <a:xfrm>
            <a:off x="704850" y="1772932"/>
            <a:ext cx="1372570" cy="137257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40659ED-A907-677A-6F4B-98D734253FC5}"/>
              </a:ext>
            </a:extLst>
          </p:cNvPr>
          <p:cNvSpPr/>
          <p:nvPr userDrawn="1"/>
        </p:nvSpPr>
        <p:spPr>
          <a:xfrm>
            <a:off x="704850" y="3210483"/>
            <a:ext cx="1372571" cy="13725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31E4F38-5A1D-879C-8ED3-7E375701DFAA}"/>
              </a:ext>
            </a:extLst>
          </p:cNvPr>
          <p:cNvSpPr/>
          <p:nvPr userDrawn="1"/>
        </p:nvSpPr>
        <p:spPr>
          <a:xfrm>
            <a:off x="704850" y="4647164"/>
            <a:ext cx="1372572" cy="13725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D3EE4B9D-8976-2C19-A8A0-B5CD2D9E94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53188" y="376929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9" name="Text Placeholder 10">
            <a:extLst>
              <a:ext uri="{FF2B5EF4-FFF2-40B4-BE49-F238E27FC236}">
                <a16:creationId xmlns:a16="http://schemas.microsoft.com/office/drawing/2014/main" id="{152A8079-528C-5C16-B3B2-B1778BCFE8B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53188" y="5150887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5B30E582-AF9D-98BD-3BF9-1690ADFCC0D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33655" y="227665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29B797E-AB25-CCB9-347D-17FEF3CADF22}"/>
              </a:ext>
            </a:extLst>
          </p:cNvPr>
          <p:cNvSpPr/>
          <p:nvPr userDrawn="1"/>
        </p:nvSpPr>
        <p:spPr>
          <a:xfrm>
            <a:off x="6485317" y="1772932"/>
            <a:ext cx="1372570" cy="13725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E1B09B-B03A-EC6E-CF13-1AF5962588B2}"/>
              </a:ext>
            </a:extLst>
          </p:cNvPr>
          <p:cNvSpPr/>
          <p:nvPr userDrawn="1"/>
        </p:nvSpPr>
        <p:spPr>
          <a:xfrm>
            <a:off x="6485317" y="3210483"/>
            <a:ext cx="1372571" cy="13725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CF846D-010A-64D5-B688-E0D7A4C6F6F0}"/>
              </a:ext>
            </a:extLst>
          </p:cNvPr>
          <p:cNvSpPr/>
          <p:nvPr userDrawn="1"/>
        </p:nvSpPr>
        <p:spPr>
          <a:xfrm>
            <a:off x="6485317" y="4647164"/>
            <a:ext cx="1372572" cy="137257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0E6EC2A-C742-05B0-7601-9BDCAF66CED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33655" y="376929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71DA576-6603-78E9-703A-6CE6F0C50C1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133655" y="5150887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65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28F8-6EAF-C9DE-39ED-4DCD3769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96C1E9-9E07-2515-0CBE-1F92526D82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53188" y="227665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88C7890-6606-1E9F-F85C-17164BC52616}"/>
              </a:ext>
            </a:extLst>
          </p:cNvPr>
          <p:cNvSpPr/>
          <p:nvPr userDrawn="1"/>
        </p:nvSpPr>
        <p:spPr>
          <a:xfrm>
            <a:off x="704850" y="1772932"/>
            <a:ext cx="1372570" cy="137257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40659ED-A907-677A-6F4B-98D734253FC5}"/>
              </a:ext>
            </a:extLst>
          </p:cNvPr>
          <p:cNvSpPr/>
          <p:nvPr userDrawn="1"/>
        </p:nvSpPr>
        <p:spPr>
          <a:xfrm>
            <a:off x="685800" y="3210483"/>
            <a:ext cx="1372571" cy="13725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31E4F38-5A1D-879C-8ED3-7E375701DFAA}"/>
              </a:ext>
            </a:extLst>
          </p:cNvPr>
          <p:cNvSpPr/>
          <p:nvPr userDrawn="1"/>
        </p:nvSpPr>
        <p:spPr>
          <a:xfrm>
            <a:off x="704850" y="4647164"/>
            <a:ext cx="1372572" cy="13725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D3EE4B9D-8976-2C19-A8A0-B5CD2D9E94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53188" y="376929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9" name="Text Placeholder 10">
            <a:extLst>
              <a:ext uri="{FF2B5EF4-FFF2-40B4-BE49-F238E27FC236}">
                <a16:creationId xmlns:a16="http://schemas.microsoft.com/office/drawing/2014/main" id="{152A8079-528C-5C16-B3B2-B1778BCFE8B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53188" y="5150887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5B30E582-AF9D-98BD-3BF9-1690ADFCC0D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33655" y="227665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29B797E-AB25-CCB9-347D-17FEF3CADF22}"/>
              </a:ext>
            </a:extLst>
          </p:cNvPr>
          <p:cNvSpPr/>
          <p:nvPr userDrawn="1"/>
        </p:nvSpPr>
        <p:spPr>
          <a:xfrm>
            <a:off x="6485317" y="1772932"/>
            <a:ext cx="1372570" cy="13725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E1B09B-B03A-EC6E-CF13-1AF5962588B2}"/>
              </a:ext>
            </a:extLst>
          </p:cNvPr>
          <p:cNvSpPr/>
          <p:nvPr userDrawn="1"/>
        </p:nvSpPr>
        <p:spPr>
          <a:xfrm>
            <a:off x="6466267" y="3210483"/>
            <a:ext cx="1372571" cy="13725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0E6EC2A-C742-05B0-7601-9BDCAF66CED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33655" y="376929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86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28F8-6EAF-C9DE-39ED-4DCD3769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96C1E9-9E07-2515-0CBE-1F92526D82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53188" y="227665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88C7890-6606-1E9F-F85C-17164BC52616}"/>
              </a:ext>
            </a:extLst>
          </p:cNvPr>
          <p:cNvSpPr/>
          <p:nvPr userDrawn="1"/>
        </p:nvSpPr>
        <p:spPr>
          <a:xfrm>
            <a:off x="704850" y="1772932"/>
            <a:ext cx="1372570" cy="137257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40659ED-A907-677A-6F4B-98D734253FC5}"/>
              </a:ext>
            </a:extLst>
          </p:cNvPr>
          <p:cNvSpPr/>
          <p:nvPr userDrawn="1"/>
        </p:nvSpPr>
        <p:spPr>
          <a:xfrm>
            <a:off x="685800" y="3712499"/>
            <a:ext cx="1372571" cy="13725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D3EE4B9D-8976-2C19-A8A0-B5CD2D9E94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53187" y="4199127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5B30E582-AF9D-98BD-3BF9-1690ADFCC0D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33655" y="227665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29B797E-AB25-CCB9-347D-17FEF3CADF22}"/>
              </a:ext>
            </a:extLst>
          </p:cNvPr>
          <p:cNvSpPr/>
          <p:nvPr userDrawn="1"/>
        </p:nvSpPr>
        <p:spPr>
          <a:xfrm>
            <a:off x="6485317" y="1772932"/>
            <a:ext cx="1372570" cy="13725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E1B09B-B03A-EC6E-CF13-1AF5962588B2}"/>
              </a:ext>
            </a:extLst>
          </p:cNvPr>
          <p:cNvSpPr/>
          <p:nvPr userDrawn="1"/>
        </p:nvSpPr>
        <p:spPr>
          <a:xfrm>
            <a:off x="6485317" y="3695403"/>
            <a:ext cx="1372571" cy="13725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0E6EC2A-C742-05B0-7601-9BDCAF66CED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33655" y="4199125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66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6600-4AFC-2582-2A99-CE2F39923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78923-A2AB-B333-2A1E-CF46E1BF1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6DCF9-8297-2FAD-F10B-6E048EBDB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03B4F-F305-9D61-FD3A-5D973BB0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4F6684-FF12-C1CF-8C43-4818E13D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DA391-DE43-B6BC-09CF-B07E962B7D4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68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FD89-BA9F-5324-912C-3F9FEE703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F7485B-23D8-955B-FFB4-0A59473A4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29A25-F234-D496-DEDD-EE2CC28F3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8F3FC-266C-9EE2-27F2-12B45DDB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01421-44A0-75FA-9583-7A07A1BF6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E41A5-31F3-41A5-32BA-3B1DEBDF73A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4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1AF44F5-B2B1-C5F6-0E4B-76ABFC094726}"/>
              </a:ext>
            </a:extLst>
          </p:cNvPr>
          <p:cNvSpPr/>
          <p:nvPr userDrawn="1"/>
        </p:nvSpPr>
        <p:spPr>
          <a:xfrm>
            <a:off x="1995713" y="2166257"/>
            <a:ext cx="8200571" cy="252548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60F2C-99AF-61CD-FEEC-55FC1C08B9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34566" y="2809081"/>
            <a:ext cx="5122863" cy="12398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Quote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E7BA8F-4DDA-A9CB-54F4-7C16DAEECD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89763" y="5035550"/>
            <a:ext cx="2430462" cy="3381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819388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507EB72-5DD6-0B87-D54C-D337EFDD41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8963648" y="3255962"/>
            <a:ext cx="3114052" cy="34877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488CAB-EF74-1A94-EAC6-C1833E4A4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2DB6E-98CA-A682-5CDE-B54AA5719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8220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BD529-552C-8ECE-BD94-AD42C76D1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2FB0E-75D2-8719-25E4-A11007109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6F255-A0C1-3A92-131E-414AA48C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DF351-7B0D-0DC0-34C0-557E3C93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46B9D-95CE-184B-CC0B-02D698378EC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8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BD529-552C-8ECE-BD94-AD42C76D1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2FB0E-75D2-8719-25E4-A11007109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6F255-A0C1-3A92-131E-414AA48C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DF351-7B0D-0DC0-34C0-557E3C93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E1FBD7-2FD4-E9F0-730E-0AD9DB8D71EB}"/>
              </a:ext>
            </a:extLst>
          </p:cNvPr>
          <p:cNvCxnSpPr/>
          <p:nvPr userDrawn="1"/>
        </p:nvCxnSpPr>
        <p:spPr>
          <a:xfrm>
            <a:off x="0" y="1530854"/>
            <a:ext cx="8961120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878665C-9B8D-6BB7-81FD-19BC7BE262A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69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36F4641-AD96-9460-33CE-105BC3EBB1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2000"/>
          </a:blip>
          <a:stretch>
            <a:fillRect/>
          </a:stretch>
        </p:blipFill>
        <p:spPr>
          <a:xfrm>
            <a:off x="8790926" y="3062514"/>
            <a:ext cx="3286773" cy="36811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8F8FAA-2E06-AD84-8664-A4485CD93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BEFE1-CA19-1B75-EC2B-1824506BA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418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87CEB-4DAB-B477-3D3A-557DFB1A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75DEA-BDC4-287E-EAA9-5F0836571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FB458-9EB4-7A39-B589-5D2D7910D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89E97-838D-2EBA-4D97-487202A41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3CBCC-1D0E-90F5-E5E0-8B2E34F4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87513-9B96-767A-F4E6-1C02107AF5B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57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B535-4989-E080-6A70-E1CEA692A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6CE29-99AF-6A19-AAA9-8DB333783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9F625-7463-F62A-B620-253BF64F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49CDE8-749D-5D53-4B0D-1C8879D028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92B2C-1103-5FA8-D2D7-D6504C7B3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4D9CB5-E64C-CB2F-8DA4-F290BF713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15BE9A-7230-2EB5-93A2-9FB771B9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012EC4-2AE7-7661-5CA9-0D85BEE7E5B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06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E2D09-FA39-44BC-8E15-D6C519162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ED968-C0D0-2731-4979-99445037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0CA65-DBCB-CE06-9B55-042C6882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BE613E-8E0A-610D-6ABB-38DA665DFB7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103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07D1DE-CF57-1A20-4230-B824E481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D4AF3-7DA7-1863-B334-93EB39B6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F9DDE-0ED8-B677-B841-1FED6137963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14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6600-4AFC-2582-2A99-CE2F39923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78923-A2AB-B333-2A1E-CF46E1BF1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6DCF9-8297-2FAD-F10B-6E048EBDB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03B4F-F305-9D61-FD3A-5D973BB0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4F6684-FF12-C1CF-8C43-4818E13D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DC162-8F0C-0965-3404-89C00E28505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483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FD89-BA9F-5324-912C-3F9FEE703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F7485B-23D8-955B-FFB4-0A59473A4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29A25-F234-D496-DEDD-EE2CC28F3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8F3FC-266C-9EE2-27F2-12B45DDB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01421-44A0-75FA-9583-7A07A1BF6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6C7FC-3F19-2E76-6CDE-CB8289312CC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3A7C70-10D1-85EF-B4C4-E656E19B5332}"/>
              </a:ext>
            </a:extLst>
          </p:cNvPr>
          <p:cNvSpPr/>
          <p:nvPr userDrawn="1"/>
        </p:nvSpPr>
        <p:spPr>
          <a:xfrm>
            <a:off x="0" y="1562100"/>
            <a:ext cx="12192000" cy="457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8F8FAA-2E06-AD84-8664-A4485CD93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BEFE1-CA19-1B75-EC2B-1824506BA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5776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87CEB-4DAB-B477-3D3A-557DFB1A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75DEA-BDC4-287E-EAA9-5F0836571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FB458-9EB4-7A39-B589-5D2D7910D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89E97-838D-2EBA-4D97-487202A41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3CBCC-1D0E-90F5-E5E0-8B2E34F4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4378A3-339B-8EB7-91BC-89556BDCBBC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8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B535-4989-E080-6A70-E1CEA692A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6CE29-99AF-6A19-AAA9-8DB333783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9F625-7463-F62A-B620-253BF64F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49CDE8-749D-5D53-4B0D-1C8879D028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92B2C-1103-5FA8-D2D7-D6504C7B3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4D9CB5-E64C-CB2F-8DA4-F290BF713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15BE9A-7230-2EB5-93A2-9FB771B9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A6E19AF-9C73-CDFE-7582-077D6D9480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4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E2D09-FA39-44BC-8E15-D6C519162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ED968-C0D0-2731-4979-99445037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0CA65-DBCB-CE06-9B55-042C6882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4CADCC-DB0E-994E-D194-92BBC68341FD}"/>
              </a:ext>
            </a:extLst>
          </p:cNvPr>
          <p:cNvCxnSpPr/>
          <p:nvPr userDrawn="1"/>
        </p:nvCxnSpPr>
        <p:spPr>
          <a:xfrm>
            <a:off x="0" y="1530854"/>
            <a:ext cx="8708571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5318048-84C1-3224-2B74-595610911CF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9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07D1DE-CF57-1A20-4230-B824E481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E654-A304-544F-887F-95155E3427D7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D4AF3-7DA7-1863-B334-93EB39B6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A8EB-7D26-DD45-A322-6B07F3A738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95171-0FED-9934-DD35-2CBFB1FA2FF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1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28F8-6EAF-C9DE-39ED-4DCD3769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96C1E9-9E07-2515-0CBE-1F92526D82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16531" y="2056946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88C7890-6606-1E9F-F85C-17164BC52616}"/>
              </a:ext>
            </a:extLst>
          </p:cNvPr>
          <p:cNvSpPr/>
          <p:nvPr userDrawn="1"/>
        </p:nvSpPr>
        <p:spPr>
          <a:xfrm>
            <a:off x="704850" y="1772932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FC5F710-E477-D45C-5585-94C134585F1A}"/>
              </a:ext>
            </a:extLst>
          </p:cNvPr>
          <p:cNvSpPr/>
          <p:nvPr userDrawn="1"/>
        </p:nvSpPr>
        <p:spPr>
          <a:xfrm>
            <a:off x="6096000" y="4432766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40659ED-A907-677A-6F4B-98D734253FC5}"/>
              </a:ext>
            </a:extLst>
          </p:cNvPr>
          <p:cNvSpPr/>
          <p:nvPr userDrawn="1"/>
        </p:nvSpPr>
        <p:spPr>
          <a:xfrm>
            <a:off x="685800" y="2652155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FA704F2-4240-118E-C919-C3203D1B1C07}"/>
              </a:ext>
            </a:extLst>
          </p:cNvPr>
          <p:cNvSpPr/>
          <p:nvPr userDrawn="1"/>
        </p:nvSpPr>
        <p:spPr>
          <a:xfrm>
            <a:off x="683985" y="4427563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9DF65A3-4D8E-30E6-8D5B-646544FFDE78}"/>
              </a:ext>
            </a:extLst>
          </p:cNvPr>
          <p:cNvSpPr/>
          <p:nvPr userDrawn="1"/>
        </p:nvSpPr>
        <p:spPr>
          <a:xfrm>
            <a:off x="6096000" y="2652155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427A817-B115-4EF6-2F0F-9A246C8F4132}"/>
              </a:ext>
            </a:extLst>
          </p:cNvPr>
          <p:cNvSpPr/>
          <p:nvPr userDrawn="1"/>
        </p:nvSpPr>
        <p:spPr>
          <a:xfrm>
            <a:off x="683985" y="5306786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9A44D77-5F46-56FE-45C7-4BB280535B3A}"/>
              </a:ext>
            </a:extLst>
          </p:cNvPr>
          <p:cNvSpPr/>
          <p:nvPr userDrawn="1"/>
        </p:nvSpPr>
        <p:spPr>
          <a:xfrm>
            <a:off x="6096000" y="1769072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6408EDF-5701-9D08-8295-31A966BBD918}"/>
              </a:ext>
            </a:extLst>
          </p:cNvPr>
          <p:cNvSpPr/>
          <p:nvPr userDrawn="1"/>
        </p:nvSpPr>
        <p:spPr>
          <a:xfrm>
            <a:off x="6096000" y="5306786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31E4F38-5A1D-879C-8ED3-7E375701DFAA}"/>
              </a:ext>
            </a:extLst>
          </p:cNvPr>
          <p:cNvSpPr/>
          <p:nvPr userDrawn="1"/>
        </p:nvSpPr>
        <p:spPr>
          <a:xfrm>
            <a:off x="685800" y="3539859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B12361B-5505-7F32-9532-43605C8A4CB8}"/>
              </a:ext>
            </a:extLst>
          </p:cNvPr>
          <p:cNvSpPr/>
          <p:nvPr userDrawn="1"/>
        </p:nvSpPr>
        <p:spPr>
          <a:xfrm>
            <a:off x="6096000" y="3538200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D3EE4B9D-8976-2C19-A8A0-B5CD2D9E94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7113" y="2888701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A64FC715-0DB0-7044-9092-DA6C510F8B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25605" y="552459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E2DE0664-E982-D48E-FC54-7F48F1094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17554" y="4658657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656DAD9E-DB09-034A-9D33-52CF8BCE45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17555" y="3723128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9B432DBB-5EDE-4CC0-4C82-488451DB6C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77313" y="2849108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EF6F972E-71F1-FA6D-F192-E136655FCF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77314" y="1973273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9" name="Text Placeholder 10">
            <a:extLst>
              <a:ext uri="{FF2B5EF4-FFF2-40B4-BE49-F238E27FC236}">
                <a16:creationId xmlns:a16="http://schemas.microsoft.com/office/drawing/2014/main" id="{152A8079-528C-5C16-B3B2-B1778BCFE8B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735002" y="3760199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8728C42C-D51D-CEC2-118E-A579B21BD9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16530" y="4658656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6AA815DD-78EC-530F-8CE8-66E6EA27316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716530" y="5524594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0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28F8-6EAF-C9DE-39ED-4DCD3769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96C1E9-9E07-2515-0CBE-1F92526D82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16531" y="2056946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88C7890-6606-1E9F-F85C-17164BC52616}"/>
              </a:ext>
            </a:extLst>
          </p:cNvPr>
          <p:cNvSpPr/>
          <p:nvPr userDrawn="1"/>
        </p:nvSpPr>
        <p:spPr>
          <a:xfrm>
            <a:off x="704850" y="1772932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FC5F710-E477-D45C-5585-94C134585F1A}"/>
              </a:ext>
            </a:extLst>
          </p:cNvPr>
          <p:cNvSpPr/>
          <p:nvPr userDrawn="1"/>
        </p:nvSpPr>
        <p:spPr>
          <a:xfrm>
            <a:off x="6096000" y="4432766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40659ED-A907-677A-6F4B-98D734253FC5}"/>
              </a:ext>
            </a:extLst>
          </p:cNvPr>
          <p:cNvSpPr/>
          <p:nvPr userDrawn="1"/>
        </p:nvSpPr>
        <p:spPr>
          <a:xfrm>
            <a:off x="685800" y="2652155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FA704F2-4240-118E-C919-C3203D1B1C07}"/>
              </a:ext>
            </a:extLst>
          </p:cNvPr>
          <p:cNvSpPr/>
          <p:nvPr userDrawn="1"/>
        </p:nvSpPr>
        <p:spPr>
          <a:xfrm>
            <a:off x="683985" y="4427563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9DF65A3-4D8E-30E6-8D5B-646544FFDE78}"/>
              </a:ext>
            </a:extLst>
          </p:cNvPr>
          <p:cNvSpPr/>
          <p:nvPr userDrawn="1"/>
        </p:nvSpPr>
        <p:spPr>
          <a:xfrm>
            <a:off x="6096000" y="2652155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9A44D77-5F46-56FE-45C7-4BB280535B3A}"/>
              </a:ext>
            </a:extLst>
          </p:cNvPr>
          <p:cNvSpPr/>
          <p:nvPr userDrawn="1"/>
        </p:nvSpPr>
        <p:spPr>
          <a:xfrm>
            <a:off x="6096000" y="1769072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31E4F38-5A1D-879C-8ED3-7E375701DFAA}"/>
              </a:ext>
            </a:extLst>
          </p:cNvPr>
          <p:cNvSpPr/>
          <p:nvPr userDrawn="1"/>
        </p:nvSpPr>
        <p:spPr>
          <a:xfrm>
            <a:off x="685800" y="3539859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B12361B-5505-7F32-9532-43605C8A4CB8}"/>
              </a:ext>
            </a:extLst>
          </p:cNvPr>
          <p:cNvSpPr/>
          <p:nvPr userDrawn="1"/>
        </p:nvSpPr>
        <p:spPr>
          <a:xfrm>
            <a:off x="6096000" y="3538200"/>
            <a:ext cx="827314" cy="8273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D3EE4B9D-8976-2C19-A8A0-B5CD2D9E94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7113" y="2888701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E2DE0664-E982-D48E-FC54-7F48F1094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17554" y="4658657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656DAD9E-DB09-034A-9D33-52CF8BCE45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17555" y="3723128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9B432DBB-5EDE-4CC0-4C82-488451DB6C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77313" y="2849108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EF6F972E-71F1-FA6D-F192-E136655FCF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77314" y="1973273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49" name="Text Placeholder 10">
            <a:extLst>
              <a:ext uri="{FF2B5EF4-FFF2-40B4-BE49-F238E27FC236}">
                <a16:creationId xmlns:a16="http://schemas.microsoft.com/office/drawing/2014/main" id="{152A8079-528C-5C16-B3B2-B1778BCFE8B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735002" y="3760199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8728C42C-D51D-CEC2-118E-A579B21BD9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16530" y="4658656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885DFCF-0764-D6F1-C107-B00579BCA57C}"/>
              </a:ext>
            </a:extLst>
          </p:cNvPr>
          <p:cNvSpPr/>
          <p:nvPr userDrawn="1"/>
        </p:nvSpPr>
        <p:spPr>
          <a:xfrm>
            <a:off x="683985" y="5315267"/>
            <a:ext cx="827314" cy="8273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C4235AD9-1A1E-D785-2302-B31A2DAF5D4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05539" y="5541158"/>
            <a:ext cx="2191883" cy="3651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0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1F773B-4502-540F-195D-F00A5C7C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254834"/>
            <a:ext cx="10782300" cy="127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E6659-CF19-FA06-A81C-6AAA55C30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776084"/>
            <a:ext cx="10782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AEB49-55AF-7645-7571-73718FC40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76509" y="6372651"/>
            <a:ext cx="1089314" cy="348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E19C3-6F2D-FE99-C01B-C8BDC3D89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52150" y="6372651"/>
            <a:ext cx="635000" cy="348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9AA8EB-7D26-DD45-A322-6B07F3A738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CDE7B-8FCB-1E68-B905-D1D9F941EACB}"/>
              </a:ext>
            </a:extLst>
          </p:cNvPr>
          <p:cNvSpPr/>
          <p:nvPr userDrawn="1"/>
        </p:nvSpPr>
        <p:spPr>
          <a:xfrm>
            <a:off x="-2" y="0"/>
            <a:ext cx="177211" cy="68691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3B953C-EE05-0D0C-411D-6BFFF23A8CAD}"/>
              </a:ext>
            </a:extLst>
          </p:cNvPr>
          <p:cNvSpPr/>
          <p:nvPr userDrawn="1"/>
        </p:nvSpPr>
        <p:spPr>
          <a:xfrm>
            <a:off x="324431" y="0"/>
            <a:ext cx="17721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9CE0356-D918-1850-953E-0DD7AD249309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04850" y="6222035"/>
            <a:ext cx="1744518" cy="499439"/>
          </a:xfrm>
          <a:prstGeom prst="rect">
            <a:avLst/>
          </a:prstGeom>
        </p:spPr>
      </p:pic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7AA01817-C2D8-54E6-C0A6-16CA8E738A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12473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9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8" r:id="rId8"/>
    <p:sldLayoutId id="2147483670" r:id="rId9"/>
    <p:sldLayoutId id="2147483675" r:id="rId10"/>
    <p:sldLayoutId id="2147483674" r:id="rId11"/>
    <p:sldLayoutId id="2147483671" r:id="rId12"/>
    <p:sldLayoutId id="2147483672" r:id="rId13"/>
    <p:sldLayoutId id="2147483673" r:id="rId14"/>
    <p:sldLayoutId id="2147483656" r:id="rId15"/>
    <p:sldLayoutId id="2147483657" r:id="rId16"/>
    <p:sldLayoutId id="214748366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Paytone One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" userDrawn="1">
          <p15:clr>
            <a:srgbClr val="F26B43"/>
          </p15:clr>
        </p15:guide>
        <p15:guide id="2" pos="7608" userDrawn="1">
          <p15:clr>
            <a:srgbClr val="F26B43"/>
          </p15:clr>
        </p15:guide>
        <p15:guide id="3" pos="72" userDrawn="1">
          <p15:clr>
            <a:srgbClr val="F26B43"/>
          </p15:clr>
        </p15:guide>
        <p15:guide id="4" orient="horz" pos="4248" userDrawn="1">
          <p15:clr>
            <a:srgbClr val="F26B43"/>
          </p15:clr>
        </p15:guide>
        <p15:guide id="5" orient="horz" pos="168" userDrawn="1">
          <p15:clr>
            <a:srgbClr val="F26B43"/>
          </p15:clr>
        </p15:guide>
        <p15:guide id="6" pos="432" userDrawn="1">
          <p15:clr>
            <a:srgbClr val="F26B43"/>
          </p15:clr>
        </p15:guide>
        <p15:guide id="7" orient="horz" pos="984" userDrawn="1">
          <p15:clr>
            <a:srgbClr val="F26B43"/>
          </p15:clr>
        </p15:guide>
        <p15:guide id="8" pos="7248" userDrawn="1">
          <p15:clr>
            <a:srgbClr val="F26B43"/>
          </p15:clr>
        </p15:guide>
        <p15:guide id="9" orient="horz" pos="3864" userDrawn="1">
          <p15:clr>
            <a:srgbClr val="F26B43"/>
          </p15:clr>
        </p15:guide>
        <p15:guide id="10" orient="horz" pos="11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1F773B-4502-540F-195D-F00A5C7C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254834"/>
            <a:ext cx="10782300" cy="127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E6659-CF19-FA06-A81C-6AAA55C30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776084"/>
            <a:ext cx="10782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AEB49-55AF-7645-7571-73718FC40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73029" y="6372650"/>
            <a:ext cx="1532164" cy="348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81EE654-A304-544F-887F-95155E3427D7}" type="datetimeFigureOut">
              <a:rPr lang="en-US" smtClean="0"/>
              <a:pPr/>
              <a:t>10/27/23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E19C3-6F2D-FE99-C01B-C8BDC3D89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7314" y="6372651"/>
            <a:ext cx="499836" cy="348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E9AA8EB-7D26-DD45-A322-6B07F3A738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CDE7B-8FCB-1E68-B905-D1D9F941EACB}"/>
              </a:ext>
            </a:extLst>
          </p:cNvPr>
          <p:cNvSpPr/>
          <p:nvPr userDrawn="1"/>
        </p:nvSpPr>
        <p:spPr>
          <a:xfrm>
            <a:off x="-2" y="0"/>
            <a:ext cx="177211" cy="68691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3B953C-EE05-0D0C-411D-6BFFF23A8CAD}"/>
              </a:ext>
            </a:extLst>
          </p:cNvPr>
          <p:cNvSpPr/>
          <p:nvPr userDrawn="1"/>
        </p:nvSpPr>
        <p:spPr>
          <a:xfrm>
            <a:off x="324431" y="0"/>
            <a:ext cx="17721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69FF9557-7620-E890-8298-293BD2F8790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47884" y="6189133"/>
            <a:ext cx="1692564" cy="484564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28F3E2D-DC6C-1FD7-9AC2-8C0057D46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93446" y="6356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169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Paytone One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" userDrawn="1">
          <p15:clr>
            <a:srgbClr val="F26B43"/>
          </p15:clr>
        </p15:guide>
        <p15:guide id="2" pos="7608" userDrawn="1">
          <p15:clr>
            <a:srgbClr val="F26B43"/>
          </p15:clr>
        </p15:guide>
        <p15:guide id="3" pos="72" userDrawn="1">
          <p15:clr>
            <a:srgbClr val="F26B43"/>
          </p15:clr>
        </p15:guide>
        <p15:guide id="4" orient="horz" pos="4248" userDrawn="1">
          <p15:clr>
            <a:srgbClr val="F26B43"/>
          </p15:clr>
        </p15:guide>
        <p15:guide id="5" orient="horz" pos="168" userDrawn="1">
          <p15:clr>
            <a:srgbClr val="F26B43"/>
          </p15:clr>
        </p15:guide>
        <p15:guide id="6" pos="432" userDrawn="1">
          <p15:clr>
            <a:srgbClr val="F26B43"/>
          </p15:clr>
        </p15:guide>
        <p15:guide id="7" orient="horz" pos="984" userDrawn="1">
          <p15:clr>
            <a:srgbClr val="F26B43"/>
          </p15:clr>
        </p15:guide>
        <p15:guide id="8" pos="7248" userDrawn="1">
          <p15:clr>
            <a:srgbClr val="F26B43"/>
          </p15:clr>
        </p15:guide>
        <p15:guide id="9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26DE-1B22-B893-84B6-83E2C85C16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Bridges to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9F436-733C-B6EB-C553-31A2A8B0DB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Board Service</a:t>
            </a:r>
          </a:p>
        </p:txBody>
      </p:sp>
    </p:spTree>
    <p:extLst>
      <p:ext uri="{BB962C8B-B14F-4D97-AF65-F5344CB8AC3E}">
        <p14:creationId xmlns:p14="http://schemas.microsoft.com/office/powerpoint/2010/main" val="3695841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A771-61B9-320D-7254-CD0F9C0B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Boards and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54E1F-E617-021D-042F-5159B4D91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Diverse boards are in a better position to remain relevant, effective, and grounded in the needs of the community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Diverse boards can prevent group think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Diverse boards are more likely to attract diverse donors and volunteers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18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18817-A157-9121-3135-420FEB0A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 the Organization’s Public Standing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9300D-6F2D-4D5C-9C85-168D4ADBB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accurate image and positive reputation will influence organizational resources</a:t>
            </a:r>
          </a:p>
          <a:p>
            <a:r>
              <a:rPr lang="en-US" altLang="en-US" dirty="0"/>
              <a:t>Success of most organizations depends on external relations</a:t>
            </a:r>
          </a:p>
          <a:p>
            <a:r>
              <a:rPr lang="en-US" altLang="en-US" dirty="0"/>
              <a:t>Board needs to ascertain that stakeholders are kept informed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4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4FADB-0FB2-D486-0FE1-6C083B3D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Role 3: Provide Oversight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2D58-2869-1B18-5CD8-0AB856055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 dirty="0">
                <a:cs typeface="Times New Roman" panose="02020603050405020304" pitchFamily="18" charset="0"/>
              </a:rPr>
              <a:t>Monitor and strengthen programs and services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cs typeface="Times New Roman" panose="02020603050405020304" pitchFamily="18" charset="0"/>
              </a:rPr>
              <a:t>Protect assets and provide financial oversight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Approve the budget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Review monthly or quarterly financial statements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Ensure adequate financial controls and that financial reports are in accordance with acceptable accounting practices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Approve and review reserve and investment policies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Oversee the audit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Review the Form 990 before it is filed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8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4FADB-0FB2-D486-0FE1-6C083B3D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Role 3: Provide Oversight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2D58-2869-1B18-5CD8-0AB856055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Support and evaluate the executive director annually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Include the full board in the evaluation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Ensure the evaluation is in writing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Ensure legal and ethical integrity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Ensure important policies are in place such as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Conflicts of interest (with annual disclosure)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Code of ethics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Whistleblower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Document retention and destruction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35257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F8A02-2AE4-A733-0600-EFEE27F7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Board as a Collective Body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8E852-5EC7-B696-C281-C700F21FD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Establishing Strategic Direction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Planning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Ensuring the Necessary Resources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Human Resources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Financial Stability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Community Relations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Providing Oversight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Organizational Operations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Financial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34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631D-5226-AA54-3FD4-AC2964BF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Board-CEO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008EA-9510-FC37-6506-3B4C113C2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40B06"/>
              </a:buClr>
              <a:buFontTx/>
              <a:buChar char="•"/>
            </a:pPr>
            <a:r>
              <a:rPr lang="ja-JP" altLang="en-US" sz="2800">
                <a:ea typeface="ヒラギノ角ゴ Pro W3" charset="-128"/>
              </a:rPr>
              <a:t>“</a:t>
            </a:r>
            <a:r>
              <a:rPr lang="en-US" altLang="ja-JP" sz="2800" dirty="0">
                <a:ea typeface="ヒラギノ角ゴ Pro W3" charset="-128"/>
              </a:rPr>
              <a:t>Exceptional boards govern in constructive partnership with the chief executive, recognizing that the effectiveness of the board and the chief executive are interdependent.</a:t>
            </a:r>
            <a:r>
              <a:rPr lang="ja-JP" altLang="en-US" sz="2800">
                <a:ea typeface="ヒラギノ角ゴ Pro W3" charset="-128"/>
              </a:rPr>
              <a:t>”</a:t>
            </a:r>
            <a:endParaRPr lang="en-US" altLang="ja-JP" sz="2800" dirty="0">
              <a:ea typeface="ヒラギノ角ゴ Pro W3" charset="-128"/>
            </a:endParaRPr>
          </a:p>
          <a:p>
            <a:pPr lvl="1"/>
            <a:endParaRPr lang="en-US" altLang="en-US" sz="1200" i="1" dirty="0">
              <a:ea typeface="ヒラギノ角ゴ Pro W3" charset="-128"/>
            </a:endParaRPr>
          </a:p>
          <a:p>
            <a:pPr marL="1371600" lvl="3" indent="0">
              <a:buNone/>
            </a:pPr>
            <a:r>
              <a:rPr lang="en-US" altLang="en-US" sz="2000" i="1" dirty="0">
                <a:ea typeface="ヒラギノ角ゴ Pro W3" charset="-128"/>
              </a:rPr>
              <a:t>- </a:t>
            </a:r>
            <a:r>
              <a:rPr lang="en-US" altLang="en-US" sz="2000" dirty="0" err="1">
                <a:ea typeface="ヒラギノ角ゴ Pro W3" charset="-128"/>
              </a:rPr>
              <a:t>BoardSource</a:t>
            </a:r>
            <a:r>
              <a:rPr lang="ja-JP" altLang="en-US" sz="2000">
                <a:ea typeface="ヒラギノ角ゴ Pro W3" charset="-128"/>
              </a:rPr>
              <a:t>’</a:t>
            </a:r>
            <a:r>
              <a:rPr lang="en-US" altLang="ja-JP" sz="2000" dirty="0">
                <a:ea typeface="ヒラギノ角ゴ Pro W3" charset="-128"/>
              </a:rPr>
              <a:t>s</a:t>
            </a:r>
            <a:r>
              <a:rPr lang="en-US" altLang="ja-JP" sz="2000" i="1" dirty="0">
                <a:ea typeface="ヒラギノ角ゴ Pro W3" charset="-128"/>
              </a:rPr>
              <a:t> The Source: Twelve Principles of Governance That Power Exceptional Boards</a:t>
            </a:r>
            <a:endParaRPr lang="en-US" altLang="en-US" sz="2000" i="1" dirty="0">
              <a:ea typeface="ヒラギノ角ゴ Pro W3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5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C4D9-7424-BD49-67DA-93F07BF17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Characteristics of Effective Board – CEO Partnerships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7F018-48E8-1E53-BA50-2B5878CD5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2"/>
              </a:buClr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10000"/>
                    <a:lumOff val="90000"/>
                  </a:schemeClr>
                </a:solidFill>
              </a:rPr>
              <a:t>Shared understanding of mission and vision</a:t>
            </a:r>
          </a:p>
          <a:p>
            <a:pPr marL="609600" indent="-609600">
              <a:lnSpc>
                <a:spcPct val="90000"/>
              </a:lnSpc>
              <a:buClr>
                <a:schemeClr val="tx2"/>
              </a:buClr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10000"/>
                    <a:lumOff val="90000"/>
                  </a:schemeClr>
                </a:solidFill>
              </a:rPr>
              <a:t>Clear roles and responsibilities</a:t>
            </a:r>
          </a:p>
          <a:p>
            <a:pPr marL="609600" indent="-609600">
              <a:lnSpc>
                <a:spcPct val="90000"/>
              </a:lnSpc>
              <a:buClr>
                <a:schemeClr val="tx2"/>
              </a:buClr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10000"/>
                    <a:lumOff val="90000"/>
                  </a:schemeClr>
                </a:solidFill>
              </a:rPr>
              <a:t>Open and honest communication</a:t>
            </a:r>
          </a:p>
          <a:p>
            <a:pPr marL="609600" indent="-609600">
              <a:lnSpc>
                <a:spcPct val="90000"/>
              </a:lnSpc>
              <a:buClr>
                <a:schemeClr val="tx2"/>
              </a:buClr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10000"/>
                    <a:lumOff val="90000"/>
                  </a:schemeClr>
                </a:solidFill>
              </a:rPr>
              <a:t>Mutual respect</a:t>
            </a:r>
          </a:p>
          <a:p>
            <a:pPr marL="609600" indent="-609600">
              <a:lnSpc>
                <a:spcPct val="90000"/>
              </a:lnSpc>
              <a:buClr>
                <a:schemeClr val="tx2"/>
              </a:buClr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10000"/>
                    <a:lumOff val="90000"/>
                  </a:schemeClr>
                </a:solidFill>
              </a:rPr>
              <a:t>Two-way evaluation</a:t>
            </a:r>
          </a:p>
          <a:p>
            <a:pPr>
              <a:buClr>
                <a:schemeClr val="tx2"/>
              </a:buClr>
            </a:pPr>
            <a:endParaRPr lang="en-US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234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063D0-782A-E959-0F63-384A3AA70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Three </a:t>
            </a:r>
            <a:r>
              <a:rPr lang="ja-JP" altLang="en-US"/>
              <a:t>“</a:t>
            </a:r>
            <a:r>
              <a:rPr lang="en-US" altLang="ja-JP" dirty="0"/>
              <a:t>Hats</a:t>
            </a:r>
            <a:r>
              <a:rPr lang="ja-JP" altLang="en-US"/>
              <a:t>”</a:t>
            </a:r>
            <a:r>
              <a:rPr lang="en-US" altLang="ja-JP" dirty="0"/>
              <a:t> of Individual Board Member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19F87-AC01-901E-6D82-591ACA8F8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>
                <a:latin typeface="+mn-ea"/>
              </a:rPr>
              <a:t>Legal</a:t>
            </a:r>
            <a:r>
              <a:rPr lang="en-US" altLang="en-US" sz="2400" dirty="0">
                <a:latin typeface="+mn-ea"/>
              </a:rPr>
              <a:t> </a:t>
            </a:r>
            <a:r>
              <a:rPr lang="en-US" altLang="en-US" sz="2400" b="1" dirty="0">
                <a:latin typeface="+mn-ea"/>
              </a:rPr>
              <a:t>Hat = The 3 </a:t>
            </a:r>
            <a:r>
              <a:rPr lang="ja-JP" altLang="en-US" sz="2400" b="1">
                <a:latin typeface="+mn-ea"/>
              </a:rPr>
              <a:t>“</a:t>
            </a:r>
            <a:r>
              <a:rPr lang="en-US" altLang="ja-JP" sz="2400" b="1" dirty="0">
                <a:latin typeface="+mn-ea"/>
              </a:rPr>
              <a:t>D</a:t>
            </a:r>
            <a:r>
              <a:rPr lang="ja-JP" altLang="en-US" sz="2400" b="1">
                <a:latin typeface="+mn-ea"/>
              </a:rPr>
              <a:t>’</a:t>
            </a:r>
            <a:r>
              <a:rPr lang="en-US" altLang="ja-JP" sz="2400" b="1" dirty="0">
                <a:latin typeface="+mn-ea"/>
              </a:rPr>
              <a:t>s</a:t>
            </a:r>
            <a:r>
              <a:rPr lang="ja-JP" altLang="en-US" sz="2400" b="1">
                <a:latin typeface="+mn-ea"/>
              </a:rPr>
              <a:t>”</a:t>
            </a:r>
            <a:endParaRPr lang="en-US" altLang="ja-JP" sz="2400" b="1" dirty="0">
              <a:latin typeface="+mn-ea"/>
            </a:endParaRPr>
          </a:p>
          <a:p>
            <a:pPr lvl="1"/>
            <a:r>
              <a:rPr lang="en-US" altLang="en-US" sz="2400" dirty="0">
                <a:latin typeface="+mn-ea"/>
              </a:rPr>
              <a:t>Duty of Care  </a:t>
            </a:r>
          </a:p>
          <a:p>
            <a:pPr lvl="1"/>
            <a:r>
              <a:rPr lang="en-US" altLang="en-US" sz="2400" dirty="0">
                <a:latin typeface="+mn-ea"/>
              </a:rPr>
              <a:t>Duty of Loyalty</a:t>
            </a:r>
          </a:p>
          <a:p>
            <a:pPr lvl="1"/>
            <a:r>
              <a:rPr lang="en-US" altLang="en-US" sz="2400" dirty="0">
                <a:latin typeface="+mn-ea"/>
              </a:rPr>
              <a:t>Duty of Obedience</a:t>
            </a:r>
          </a:p>
          <a:p>
            <a:r>
              <a:rPr lang="en-US" altLang="en-US" sz="2400" b="1" dirty="0">
                <a:latin typeface="+mn-ea"/>
              </a:rPr>
              <a:t>Ambassador Hat</a:t>
            </a:r>
            <a:r>
              <a:rPr lang="en-US" altLang="en-US" sz="2400" dirty="0">
                <a:latin typeface="+mn-ea"/>
              </a:rPr>
              <a:t> for the Organization</a:t>
            </a:r>
          </a:p>
          <a:p>
            <a:r>
              <a:rPr lang="en-US" altLang="en-US" sz="2400" b="1" dirty="0">
                <a:latin typeface="+mn-ea"/>
              </a:rPr>
              <a:t>Volunteer Hat</a:t>
            </a:r>
            <a:r>
              <a:rPr lang="en-US" altLang="en-US" sz="2400" dirty="0">
                <a:latin typeface="+mn-ea"/>
              </a:rPr>
              <a:t> for the Organization</a:t>
            </a:r>
          </a:p>
          <a:p>
            <a:endParaRPr lang="en-US" dirty="0">
              <a:latin typeface="+mn-ea"/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A33B7AA8-CE3B-4ECD-6347-6E41E37DE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510" y="4210050"/>
            <a:ext cx="19240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768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DA14F-C617-09AF-979A-4ACBB579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Governance: Legal Obligations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ECBBB-CBD9-972F-AF05-B5228A028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i="1" u="sng" dirty="0">
                <a:solidFill>
                  <a:schemeClr val="accent2"/>
                </a:solidFill>
              </a:rPr>
              <a:t>Duty of Care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Using your best judgment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Actively participating, paying attention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Asking pertinent questions</a:t>
            </a:r>
          </a:p>
          <a:p>
            <a:pPr>
              <a:lnSpc>
                <a:spcPct val="90000"/>
              </a:lnSpc>
            </a:pPr>
            <a:r>
              <a:rPr lang="en-US" altLang="en-US" sz="2400" b="1" i="1" u="sng" dirty="0">
                <a:solidFill>
                  <a:schemeClr val="accent2"/>
                </a:solidFill>
              </a:rPr>
              <a:t>Duty of Loyalty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Avoiding conflicts of interest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Putting aside personal and professional interests</a:t>
            </a:r>
          </a:p>
          <a:p>
            <a:pPr>
              <a:lnSpc>
                <a:spcPct val="90000"/>
              </a:lnSpc>
            </a:pPr>
            <a:r>
              <a:rPr lang="en-US" altLang="en-US" sz="2400" b="1" i="1" u="sng" dirty="0">
                <a:solidFill>
                  <a:schemeClr val="accent2"/>
                </a:solidFill>
              </a:rPr>
              <a:t>Duty of Obedience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Staying true to the organization</a:t>
            </a:r>
            <a:r>
              <a:rPr lang="ja-JP" altLang="en-US" sz="2000"/>
              <a:t>’</a:t>
            </a:r>
            <a:r>
              <a:rPr lang="en-US" altLang="ja-JP" sz="2000" dirty="0"/>
              <a:t>s mission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Obeying the law, both public and organizational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53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7EA2-1244-F1EC-A64A-55419AC9B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Ambassador for the Organization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61A63-12D7-41DF-3157-10EAAE27E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Secondary importance to governance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But, strongly recommended since: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Board members are in a better position to do this than others (more authority / clout)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Organizational sustainability is critical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Examples might include giving presentations about the cause / organization, educating elected officials, and writing newspaper editorials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9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4FEDC-A66D-CCBD-9D34-E4D416B4E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9170C-7399-43BA-02A3-3EB23640B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Greek word “</a:t>
            </a:r>
            <a:r>
              <a:rPr lang="en-US" dirty="0" err="1"/>
              <a:t>kubernan</a:t>
            </a:r>
            <a:r>
              <a:rPr lang="en-US" dirty="0"/>
              <a:t>,” to steer </a:t>
            </a:r>
          </a:p>
          <a:p>
            <a:r>
              <a:rPr lang="en-US" dirty="0"/>
              <a:t>To </a:t>
            </a:r>
            <a:r>
              <a:rPr lang="en-US" b="1" dirty="0"/>
              <a:t>govern</a:t>
            </a:r>
            <a:r>
              <a:rPr lang="en-US" dirty="0"/>
              <a:t> is to steer, to control, and to influence from a position of authority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96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D7218-48AF-3E7A-5276-899630B5B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for the Organization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04620-71B6-9309-C1AA-3588752EE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Least important of board member responsibilities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But, can help: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Board members understand the organization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Build a positive organizational culture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Board members are merely volunteers in this role, NOT in charge, NOT possessing higher authority, NOT acting on behalf of the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43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DE48-C06E-0B14-732C-0CBD2E75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need from board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4309B-7BA4-D516-30BA-BF8206DF3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u="sng" dirty="0"/>
              <a:t>Actively Participate</a:t>
            </a:r>
          </a:p>
          <a:p>
            <a:pPr lvl="1"/>
            <a:r>
              <a:rPr lang="en-US" altLang="en-US" sz="2400" dirty="0"/>
              <a:t>Provide time, talent, and treasure</a:t>
            </a:r>
          </a:p>
          <a:p>
            <a:pPr lvl="1"/>
            <a:r>
              <a:rPr lang="en-US" altLang="en-US" sz="2400" dirty="0"/>
              <a:t>Attend meetings/events</a:t>
            </a:r>
          </a:p>
          <a:p>
            <a:pPr lvl="1"/>
            <a:r>
              <a:rPr lang="en-US" altLang="en-US" sz="2400" dirty="0"/>
              <a:t>Serve on committees, carry out assignments</a:t>
            </a:r>
          </a:p>
          <a:p>
            <a:pPr lvl="1"/>
            <a:r>
              <a:rPr lang="en-US" altLang="en-US" sz="2400" dirty="0"/>
              <a:t>Help raise money</a:t>
            </a:r>
          </a:p>
          <a:p>
            <a:r>
              <a:rPr lang="en-US" altLang="en-US" sz="2400" u="sng" dirty="0"/>
              <a:t>Be Informed</a:t>
            </a:r>
          </a:p>
          <a:p>
            <a:pPr lvl="1"/>
            <a:r>
              <a:rPr lang="en-US" altLang="en-US" sz="2400" dirty="0"/>
              <a:t>About mission, programs</a:t>
            </a:r>
          </a:p>
          <a:p>
            <a:pPr lvl="1"/>
            <a:r>
              <a:rPr lang="en-US" altLang="en-US" sz="2400" dirty="0"/>
              <a:t>Prepare for meetings</a:t>
            </a:r>
          </a:p>
          <a:p>
            <a:pPr lvl="1"/>
            <a:r>
              <a:rPr lang="en-US" altLang="en-US" sz="2400" dirty="0"/>
              <a:t>Stay current with related issues and organizations</a:t>
            </a:r>
          </a:p>
          <a:p>
            <a:pPr lvl="1"/>
            <a:r>
              <a:rPr lang="en-US" altLang="en-US" sz="2400" dirty="0"/>
              <a:t>Ask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132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E6847-6194-B4A4-96BD-82449E0D9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need from board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D7D4D-FCAB-ED3A-3F31-F76617162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u="sng" dirty="0"/>
              <a:t>Actively Participate</a:t>
            </a:r>
          </a:p>
          <a:p>
            <a:pPr lvl="1"/>
            <a:r>
              <a:rPr lang="en-US" altLang="en-US" sz="2400" dirty="0"/>
              <a:t>Provide time, talent, and treasure</a:t>
            </a:r>
          </a:p>
          <a:p>
            <a:pPr lvl="1"/>
            <a:r>
              <a:rPr lang="en-US" altLang="en-US" sz="2400" dirty="0"/>
              <a:t>Attend meetings/events</a:t>
            </a:r>
          </a:p>
          <a:p>
            <a:pPr lvl="1"/>
            <a:r>
              <a:rPr lang="en-US" altLang="en-US" sz="2400" dirty="0"/>
              <a:t>Serve on committees, carry out assignments</a:t>
            </a:r>
          </a:p>
          <a:p>
            <a:pPr lvl="1"/>
            <a:r>
              <a:rPr lang="en-US" altLang="en-US" sz="2400" dirty="0"/>
              <a:t>Help raise money</a:t>
            </a:r>
          </a:p>
          <a:p>
            <a:r>
              <a:rPr lang="en-US" altLang="en-US" sz="2400" u="sng" dirty="0"/>
              <a:t>Be Informed</a:t>
            </a:r>
          </a:p>
          <a:p>
            <a:pPr lvl="1"/>
            <a:r>
              <a:rPr lang="en-US" altLang="en-US" sz="2400" dirty="0"/>
              <a:t>About mission, programs</a:t>
            </a:r>
          </a:p>
          <a:p>
            <a:pPr lvl="1"/>
            <a:r>
              <a:rPr lang="en-US" altLang="en-US" sz="2400" dirty="0"/>
              <a:t>Prepare for meetings</a:t>
            </a:r>
          </a:p>
          <a:p>
            <a:pPr lvl="1"/>
            <a:r>
              <a:rPr lang="en-US" altLang="en-US" sz="2400" dirty="0"/>
              <a:t>Stay current with related issues and organizations</a:t>
            </a:r>
          </a:p>
          <a:p>
            <a:pPr lvl="1"/>
            <a:r>
              <a:rPr lang="en-US" altLang="en-US" sz="2400" dirty="0"/>
              <a:t>Ask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84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B1E55-025F-EE11-B466-63A12A1AA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Competent Board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DEA6D15-1B8E-61A7-3D06-76574C79FC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725896"/>
              </p:ext>
            </p:extLst>
          </p:nvPr>
        </p:nvGraphicFramePr>
        <p:xfrm>
          <a:off x="2286000" y="2310938"/>
          <a:ext cx="3810000" cy="302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9888200" imgH="19926300" progId="MS_ClipArt_Gallery.5">
                  <p:embed/>
                </p:oleObj>
              </mc:Choice>
              <mc:Fallback>
                <p:oleObj name="Clip" r:id="rId2" imgW="19888200" imgH="19926300" progId="MS_ClipArt_Gallery.5">
                  <p:embed/>
                  <p:pic>
                    <p:nvPicPr>
                      <p:cNvPr id="64515" name="Object 3">
                        <a:extLst>
                          <a:ext uri="{FF2B5EF4-FFF2-40B4-BE49-F238E27FC236}">
                            <a16:creationId xmlns:a16="http://schemas.microsoft.com/office/drawing/2014/main" id="{4B6C481B-717F-F6E9-459F-16E84621C3D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310938"/>
                        <a:ext cx="3810000" cy="302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5FA7E54-EE72-C371-5E1B-08E1F1420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607" y="1870734"/>
            <a:ext cx="1637606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Identify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2CFC9E-062D-27EA-58C5-900A5E788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10" y="2281959"/>
            <a:ext cx="1637606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Cultivate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395BF8-3659-5AFA-1F50-BF665E795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593869"/>
            <a:ext cx="968214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Recruit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C8B25C-9F85-569C-1430-D4EE69EFC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110" y="4985005"/>
            <a:ext cx="138118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Orient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874E55-9026-9B8A-16D1-75248FC21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702" y="5334000"/>
            <a:ext cx="958596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Involve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9BD32C-C83E-F24F-757D-42408EA1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650" y="5007575"/>
            <a:ext cx="130333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i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Educate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7FA329-3443-A7B2-500E-14DD0D54B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799" y="3568088"/>
            <a:ext cx="1514015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Evaluate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918932-AD61-44FF-4DF6-20B7F6476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261" y="2249563"/>
            <a:ext cx="1086115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Rotate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EEA3F9-1DDA-9A3E-E38A-B2861B18F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531" y="3491888"/>
            <a:ext cx="1526117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Celebrate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8A3534-DBB0-5E92-8F98-AE5C0A895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5350" y="5348618"/>
            <a:ext cx="5383212" cy="96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+mn-lt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Source: Berit M. </a:t>
            </a:r>
            <a:r>
              <a:rPr lang="en-US" altLang="en-US" sz="1400" dirty="0" err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Lakey</a:t>
            </a:r>
            <a:r>
              <a:rPr lang="en-US" altLang="en-US" sz="14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, </a:t>
            </a:r>
            <a:r>
              <a:rPr lang="en-US" altLang="en-US" sz="1400" i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The Board Building Cycle: Nine Steps to Finding, Recruiting, and Engaging Nonprofit Board Members, Second Edition</a:t>
            </a:r>
            <a:r>
              <a:rPr lang="en-US" altLang="en-US" sz="14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  (</a:t>
            </a:r>
            <a:r>
              <a:rPr lang="en-US" altLang="en-US" sz="1400" dirty="0" err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BoardSource</a:t>
            </a:r>
            <a:r>
              <a:rPr lang="en-US" altLang="en-US" sz="14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, 2007).</a:t>
            </a:r>
          </a:p>
        </p:txBody>
      </p:sp>
      <p:sp>
        <p:nvSpPr>
          <p:cNvPr id="15" name="Slide Number Placeholder 1">
            <a:extLst>
              <a:ext uri="{FF2B5EF4-FFF2-40B4-BE49-F238E27FC236}">
                <a16:creationId xmlns:a16="http://schemas.microsoft.com/office/drawing/2014/main" id="{43042302-FF56-BC4E-917A-7D86606E8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67675" y="6572250"/>
            <a:ext cx="447675" cy="22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330827-95BD-AB4B-AE1F-579A0F8EB5EA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37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97345E9-70D6-DEEA-D7E8-A947DFCD22C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286000"/>
            <a:ext cx="7772400" cy="114300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Paytone One" pitchFamily="2" charset="77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ja-JP" altLang="en-US" sz="3600" i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“</a:t>
            </a:r>
            <a:r>
              <a:rPr lang="en-US" altLang="ja-JP" sz="36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 good board is a victory, </a:t>
            </a:r>
            <a:br>
              <a:rPr lang="en-US" altLang="ja-JP" sz="36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</a:br>
            <a:r>
              <a:rPr lang="en-US" altLang="ja-JP" sz="36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not a gift.</a:t>
            </a:r>
            <a:r>
              <a:rPr lang="ja-JP" altLang="en-US" sz="3600" i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”</a:t>
            </a:r>
            <a:endParaRPr lang="en-US" altLang="en-US" sz="3600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14DEE0-C14E-FEAC-9E35-2E2DA814ABB8}"/>
              </a:ext>
            </a:extLst>
          </p:cNvPr>
          <p:cNvSpPr txBox="1"/>
          <p:nvPr/>
        </p:nvSpPr>
        <p:spPr>
          <a:xfrm>
            <a:off x="4746567" y="3558878"/>
            <a:ext cx="61015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sz="1800" dirty="0"/>
              <a:t>~ Cyril O. Houle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sz="1800" i="1" dirty="0"/>
              <a:t>  </a:t>
            </a:r>
            <a:r>
              <a:rPr lang="en-US" altLang="en-US" sz="1600" i="1" dirty="0"/>
              <a:t>Governing Boards</a:t>
            </a:r>
          </a:p>
        </p:txBody>
      </p:sp>
    </p:spTree>
    <p:extLst>
      <p:ext uri="{BB962C8B-B14F-4D97-AF65-F5344CB8AC3E}">
        <p14:creationId xmlns:p14="http://schemas.microsoft.com/office/powerpoint/2010/main" val="1273807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415786-B902-E178-684C-532702B99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+mj-lt"/>
              </a:rPr>
              <a:t>A good board is a victory not a gift.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3D7FE-9AF9-D03D-A6CB-6768B902F7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sz="2000" dirty="0"/>
              <a:t>~ Cyril O. Houle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en-US" sz="2000" i="1" dirty="0"/>
              <a:t>Governing Boards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79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74DB0-BBDE-5630-C5C0-199A9E9B4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Governing Boards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FC335-58E1-FE77-6FDD-16A5574E7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in a variety of structures, compositions, etc., but are always where the proverbial “buck stops”:</a:t>
            </a:r>
          </a:p>
          <a:p>
            <a:endParaRPr lang="en-US" dirty="0"/>
          </a:p>
          <a:p>
            <a:r>
              <a:rPr lang="en-US" dirty="0"/>
              <a:t>Granted authority by state and supporters to represent public trust and ensure the organization carries out the purposes for which it was established in a responsible and accountable fashion</a:t>
            </a:r>
          </a:p>
          <a:p>
            <a:endParaRPr lang="en-US" dirty="0"/>
          </a:p>
          <a:p>
            <a:r>
              <a:rPr lang="en-US" dirty="0"/>
              <a:t>Where organization’s legal responsibilities rest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5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976AD-4A67-1FE7-9058-C7A9746B9337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Board vs. Staff Policy	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4C1289CA-8BD7-06B2-9A0A-EBC5E92D337E}"/>
              </a:ext>
            </a:extLst>
          </p:cNvPr>
          <p:cNvGrpSpPr>
            <a:grpSpLocks/>
          </p:cNvGrpSpPr>
          <p:nvPr/>
        </p:nvGrpSpPr>
        <p:grpSpPr bwMode="auto">
          <a:xfrm>
            <a:off x="1443038" y="1214438"/>
            <a:ext cx="6705600" cy="3657600"/>
            <a:chOff x="2112" y="816"/>
            <a:chExt cx="4224" cy="2304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A51943E0-1828-27DA-09FC-B602244863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168" y="1344"/>
              <a:ext cx="2160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64589D67-0E84-3FF2-D93E-9A37B86DDC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696" y="1632"/>
              <a:ext cx="1152" cy="6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B86B7B7A-46A5-7659-FE43-BC22603D9E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112" y="816"/>
              <a:ext cx="4224" cy="2304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46806B6-17EF-517F-7481-B7C2440F1AB3}"/>
              </a:ext>
            </a:extLst>
          </p:cNvPr>
          <p:cNvSpPr txBox="1"/>
          <p:nvPr/>
        </p:nvSpPr>
        <p:spPr>
          <a:xfrm>
            <a:off x="3957638" y="3295175"/>
            <a:ext cx="1679951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Staff Policies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A2974D-9F39-6C2C-8D8A-E7FCC1C41984}"/>
              </a:ext>
            </a:extLst>
          </p:cNvPr>
          <p:cNvSpPr txBox="1"/>
          <p:nvPr/>
        </p:nvSpPr>
        <p:spPr>
          <a:xfrm>
            <a:off x="3957638" y="4186291"/>
            <a:ext cx="1977649" cy="36933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Board</a:t>
            </a:r>
            <a:r>
              <a:rPr lang="en-US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Policies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BF1DBA-DD60-30B5-6AE8-C1C032DE4E8F}"/>
              </a:ext>
            </a:extLst>
          </p:cNvPr>
          <p:cNvSpPr txBox="1"/>
          <p:nvPr/>
        </p:nvSpPr>
        <p:spPr>
          <a:xfrm>
            <a:off x="897775" y="1784793"/>
            <a:ext cx="691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Board policy supports staff policy</a:t>
            </a:r>
          </a:p>
        </p:txBody>
      </p:sp>
    </p:spTree>
    <p:extLst>
      <p:ext uri="{BB962C8B-B14F-4D97-AF65-F5344CB8AC3E}">
        <p14:creationId xmlns:p14="http://schemas.microsoft.com/office/powerpoint/2010/main" val="75668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0CB3-5DBF-E061-E1B0-3B9CD6892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Key Functions of an Effective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96341-1D67-0D2B-7DD9-63C9B6F5D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400" dirty="0">
                <a:latin typeface="Avenir Next LT Pro" panose="020B0504020202020204" pitchFamily="34" charset="77"/>
              </a:rPr>
              <a:t>Provide mission and vision oversight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latin typeface="Avenir Next LT Pro" panose="020B0504020202020204" pitchFamily="34" charset="77"/>
              </a:rPr>
              <a:t>Support the Executive Director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latin typeface="Avenir Next LT Pro" panose="020B0504020202020204" pitchFamily="34" charset="77"/>
              </a:rPr>
              <a:t>Ask good questions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latin typeface="Avenir Next LT Pro" panose="020B0504020202020204" pitchFamily="34" charset="77"/>
              </a:rPr>
              <a:t>Provide financial accountability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latin typeface="Avenir Next LT Pro" panose="020B0504020202020204" pitchFamily="34" charset="77"/>
              </a:rPr>
              <a:t>Facilitate connections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latin typeface="Avenir Next LT Pro" panose="020B0504020202020204" pitchFamily="34" charset="77"/>
              </a:rPr>
              <a:t>Give financial support</a:t>
            </a:r>
          </a:p>
          <a:p>
            <a:pPr marL="609600" indent="-609600">
              <a:buFontTx/>
              <a:buAutoNum type="arabicPeriod"/>
            </a:pPr>
            <a:endParaRPr lang="en-US" altLang="en-US" sz="2400" dirty="0">
              <a:latin typeface="Avenir Next LT Pro" panose="020B0504020202020204" pitchFamily="34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3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1684F-2D82-1848-6AA2-B9996BCF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Primary Roles of 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BF182-E1BB-4DA0-8F77-0446B171A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400" dirty="0">
                <a:latin typeface="Avenir Next LT Pro" panose="020B0504020202020204" pitchFamily="34" charset="77"/>
              </a:rPr>
              <a:t>Establish direction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latin typeface="Avenir Next LT Pro" panose="020B0504020202020204" pitchFamily="34" charset="77"/>
              </a:rPr>
              <a:t>Ensure resources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>
                <a:latin typeface="Avenir Next LT Pro" panose="020B0504020202020204" pitchFamily="34" charset="77"/>
              </a:rPr>
              <a:t>Provide oversight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88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C378E-BCB7-9E8B-8273-FE26AC2C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Board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1B4D-E2FC-AF85-DF6A-C61404064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400" u="sng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chemeClr val="accent2"/>
                </a:solidFill>
                <a:latin typeface="+mn-ea"/>
              </a:rPr>
              <a:t>1. Establish Strategic Direction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Determine mission and purpose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Ensure effective planning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400" u="sng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chemeClr val="accent2"/>
                </a:solidFill>
                <a:latin typeface="+mn-ea"/>
              </a:rPr>
              <a:t>2. </a:t>
            </a:r>
            <a:r>
              <a:rPr lang="en-US" altLang="en-US" sz="2800" b="1" dirty="0">
                <a:solidFill>
                  <a:schemeClr val="accent2"/>
                </a:solidFill>
                <a:latin typeface="+mn-ea"/>
              </a:rPr>
              <a:t>Ensure the Necessary Resources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Ensure adequate financial resources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Select the chief executive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Build a competent board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Enhance the organization</a:t>
            </a:r>
            <a:r>
              <a:rPr lang="ja-JP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’</a:t>
            </a:r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s public standing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400" b="1" dirty="0">
              <a:solidFill>
                <a:schemeClr val="accent2"/>
              </a:solidFill>
              <a:latin typeface="+mn-ea"/>
              <a:cs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chemeClr val="accent2"/>
                </a:solidFill>
                <a:latin typeface="+mn-ea"/>
                <a:cs typeface="Times New Roman" panose="02020603050405020304" pitchFamily="18" charset="0"/>
              </a:rPr>
              <a:t>3. </a:t>
            </a:r>
            <a:r>
              <a:rPr lang="en-US" altLang="en-US" sz="2800" b="1" dirty="0">
                <a:solidFill>
                  <a:schemeClr val="accent2"/>
                </a:solidFill>
                <a:latin typeface="+mn-ea"/>
              </a:rPr>
              <a:t>Provide Oversight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Monitor and strengthen programs and services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Protect assets and provide financial oversight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Ensure legal and ethical integrity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Support and evaluate the chief executive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200" u="sng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939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AD5E-8776-6C19-057C-22498990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Role 1: Establish Strategic 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173BA-2272-F9E9-9010-76E565D54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cs typeface="Times New Roman" panose="02020603050405020304" pitchFamily="18" charset="0"/>
              </a:rPr>
              <a:t>Set the mission and vision</a:t>
            </a:r>
          </a:p>
          <a:p>
            <a:r>
              <a:rPr lang="en-US" altLang="en-US" sz="2400" dirty="0">
                <a:cs typeface="Times New Roman" panose="02020603050405020304" pitchFamily="18" charset="0"/>
              </a:rPr>
              <a:t>Ensure effective planning</a:t>
            </a:r>
          </a:p>
          <a:p>
            <a:pPr lvl="1"/>
            <a:r>
              <a:rPr lang="en-US" altLang="en-US" sz="2400" dirty="0"/>
              <a:t>Philosophical and strategic (long-term) planning</a:t>
            </a:r>
          </a:p>
          <a:p>
            <a:pPr lvl="1"/>
            <a:r>
              <a:rPr lang="en-US" altLang="en-US" sz="2400" dirty="0"/>
              <a:t>Not necessarily tactical (annual) planning</a:t>
            </a:r>
          </a:p>
          <a:p>
            <a:pPr lvl="1"/>
            <a:r>
              <a:rPr lang="en-US" altLang="en-US" sz="2400" dirty="0"/>
              <a:t>Monitor the plan, ensure impact</a:t>
            </a:r>
          </a:p>
          <a:p>
            <a:pPr lvl="1"/>
            <a:r>
              <a:rPr lang="en-US" altLang="en-US" sz="2400" dirty="0"/>
              <a:t>Engage in strategic thinking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67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AB6D8-698B-9FB6-B5C5-BA5DD7E22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Board Role 2: Ensure the Necessary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850CF-CE55-F932-3E9E-437615997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Ensure adequate financial resources </a:t>
            </a:r>
          </a:p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Select the executive director </a:t>
            </a:r>
          </a:p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Build a competent board</a:t>
            </a:r>
          </a:p>
          <a:p>
            <a:pPr eaLnBrk="1" hangingPunct="1">
              <a:spcBef>
                <a:spcPct val="20000"/>
              </a:spcBef>
              <a:buClrTx/>
              <a:buFontTx/>
              <a:buChar char="•"/>
            </a:pP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Enhance the organization</a:t>
            </a:r>
            <a:r>
              <a:rPr lang="ja-JP" altLang="en-US" sz="2400">
                <a:solidFill>
                  <a:schemeClr val="tx1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’</a:t>
            </a:r>
            <a:r>
              <a:rPr lang="en-US" altLang="ja-JP" sz="2400" dirty="0">
                <a:solidFill>
                  <a:schemeClr val="tx1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 public standing</a:t>
            </a:r>
            <a:endParaRPr lang="en-US" altLang="en-US" sz="2400" dirty="0">
              <a:solidFill>
                <a:schemeClr val="tx1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2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TC Colors">
      <a:dk1>
        <a:srgbClr val="313131"/>
      </a:dk1>
      <a:lt1>
        <a:srgbClr val="FEFFFF"/>
      </a:lt1>
      <a:dk2>
        <a:srgbClr val="3F3544"/>
      </a:dk2>
      <a:lt2>
        <a:srgbClr val="EEEFE1"/>
      </a:lt2>
      <a:accent1>
        <a:srgbClr val="70FFE7"/>
      </a:accent1>
      <a:accent2>
        <a:srgbClr val="FFD25C"/>
      </a:accent2>
      <a:accent3>
        <a:srgbClr val="68EBD3"/>
      </a:accent3>
      <a:accent4>
        <a:srgbClr val="FACE59"/>
      </a:accent4>
      <a:accent5>
        <a:srgbClr val="4AA999"/>
      </a:accent5>
      <a:accent6>
        <a:srgbClr val="C7A448"/>
      </a:accent6>
      <a:hlink>
        <a:srgbClr val="8D7697"/>
      </a:hlink>
      <a:folHlink>
        <a:srgbClr val="954F72"/>
      </a:folHlink>
    </a:clrScheme>
    <a:fontScheme name="BTC">
      <a:majorFont>
        <a:latin typeface="Paytone One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BTC Colors">
      <a:dk1>
        <a:srgbClr val="313131"/>
      </a:dk1>
      <a:lt1>
        <a:srgbClr val="FEFFFF"/>
      </a:lt1>
      <a:dk2>
        <a:srgbClr val="3F3544"/>
      </a:dk2>
      <a:lt2>
        <a:srgbClr val="EEEFE1"/>
      </a:lt2>
      <a:accent1>
        <a:srgbClr val="70FFE7"/>
      </a:accent1>
      <a:accent2>
        <a:srgbClr val="FFD25C"/>
      </a:accent2>
      <a:accent3>
        <a:srgbClr val="68EBD3"/>
      </a:accent3>
      <a:accent4>
        <a:srgbClr val="FACE59"/>
      </a:accent4>
      <a:accent5>
        <a:srgbClr val="4AA999"/>
      </a:accent5>
      <a:accent6>
        <a:srgbClr val="C7A448"/>
      </a:accent6>
      <a:hlink>
        <a:srgbClr val="8D7697"/>
      </a:hlink>
      <a:folHlink>
        <a:srgbClr val="954F72"/>
      </a:folHlink>
    </a:clrScheme>
    <a:fontScheme name="BTC">
      <a:majorFont>
        <a:latin typeface="Paytone One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941</Words>
  <Application>Microsoft Macintosh PowerPoint</Application>
  <PresentationFormat>Widescreen</PresentationFormat>
  <Paragraphs>180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Avenir Next LT Pro</vt:lpstr>
      <vt:lpstr>Calibri</vt:lpstr>
      <vt:lpstr>Century Gothic</vt:lpstr>
      <vt:lpstr>Paytone One</vt:lpstr>
      <vt:lpstr>Wingdings 3</vt:lpstr>
      <vt:lpstr>Work Sans</vt:lpstr>
      <vt:lpstr>Office Theme</vt:lpstr>
      <vt:lpstr>1_Office Theme</vt:lpstr>
      <vt:lpstr>Microsoft Clip Gallery</vt:lpstr>
      <vt:lpstr>Bridges to Change</vt:lpstr>
      <vt:lpstr>What is Governance</vt:lpstr>
      <vt:lpstr>Governing Boards</vt:lpstr>
      <vt:lpstr>Board vs. Staff Policy </vt:lpstr>
      <vt:lpstr>Six Key Functions of an Effective Board</vt:lpstr>
      <vt:lpstr>3 Primary Roles of the Board</vt:lpstr>
      <vt:lpstr>Primary Board Responsibilities</vt:lpstr>
      <vt:lpstr>Board Role 1: Establish Strategic Direction</vt:lpstr>
      <vt:lpstr> Board Role 2: Ensure the Necessary Resources</vt:lpstr>
      <vt:lpstr>Boards and Diversity</vt:lpstr>
      <vt:lpstr>Enhance the Organization’s Public Standing </vt:lpstr>
      <vt:lpstr>Board Role 3: Provide Oversight</vt:lpstr>
      <vt:lpstr>Board Role 3: Provide Oversight</vt:lpstr>
      <vt:lpstr>Summary: Board as a Collective Body </vt:lpstr>
      <vt:lpstr>Importance of Board-CEO Relationship</vt:lpstr>
      <vt:lpstr>Characteristics of Effective Board – CEO Partnerships</vt:lpstr>
      <vt:lpstr>Three “Hats” of Individual Board Member</vt:lpstr>
      <vt:lpstr>Governance: Legal Obligations </vt:lpstr>
      <vt:lpstr>Ambassador for the Organization </vt:lpstr>
      <vt:lpstr>Volunteer for the Organization </vt:lpstr>
      <vt:lpstr>What we need from board members</vt:lpstr>
      <vt:lpstr>What we need from board members</vt:lpstr>
      <vt:lpstr>Build a Competent Board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Bessette</dc:creator>
  <cp:lastModifiedBy>Katelyn Bessette</cp:lastModifiedBy>
  <cp:revision>11</cp:revision>
  <dcterms:created xsi:type="dcterms:W3CDTF">2022-09-12T20:12:21Z</dcterms:created>
  <dcterms:modified xsi:type="dcterms:W3CDTF">2023-10-27T21:56:29Z</dcterms:modified>
</cp:coreProperties>
</file>